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75" r:id="rId4"/>
    <p:sldId id="265" r:id="rId5"/>
    <p:sldId id="287" r:id="rId6"/>
    <p:sldId id="289" r:id="rId7"/>
    <p:sldId id="288" r:id="rId8"/>
    <p:sldId id="293" r:id="rId9"/>
    <p:sldId id="278" r:id="rId10"/>
    <p:sldId id="280" r:id="rId11"/>
    <p:sldId id="282" r:id="rId12"/>
    <p:sldId id="292" r:id="rId13"/>
    <p:sldId id="264" r:id="rId14"/>
    <p:sldId id="268" r:id="rId15"/>
    <p:sldId id="266" r:id="rId16"/>
    <p:sldId id="290" r:id="rId17"/>
    <p:sldId id="291" r:id="rId18"/>
    <p:sldId id="283" r:id="rId19"/>
    <p:sldId id="262" r:id="rId20"/>
    <p:sldId id="284" r:id="rId21"/>
    <p:sldId id="261" r:id="rId22"/>
    <p:sldId id="285" r:id="rId23"/>
    <p:sldId id="286" r:id="rId24"/>
    <p:sldId id="27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93CB2-034E-4484-9F52-818C8A8A8963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2C23-E7AA-4EA4-8A56-2B318F0C6B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84D3C-A16B-8661-F8B5-D20A79436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BC423-55BE-2ED2-3377-F304F17BB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80516-E4BE-0BDB-E325-2245C4E8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1FF1C-DE6E-C0ED-46FE-28D3447C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0918C7-B015-3352-45C3-8B902252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47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9CC7-2A7A-F55C-70CD-A01ABD02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D40BFF-E3F0-E4F4-3376-0529C693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3D4810-A5C3-BD6A-6041-3C8506A7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0E5D45-94D0-2186-8487-94B83637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C89062-0025-0A88-B11D-6DC09EC2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06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6A863-987E-CC45-283D-80E1865D6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BE46B6-9B8F-82DE-D3C9-8AD72B35E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A12C00-DF78-22E1-9214-2296E26B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D2C3AD-73D8-E23E-9C20-BA4E2696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B38956-F6F2-BE0F-2703-6512D39E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ADE2-407F-AA4B-6752-3D4BDBD9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5E369-F1D6-67E1-0D26-EA527B948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7980CE-612E-1A09-565A-313FBFA6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7C5A8-9331-A060-B91F-858869BD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BD713-6A8A-B3FE-EC3E-8F5D7D41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59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1CF38-A97E-BF4E-3B9E-C1C026C3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8A6DF9-8282-590C-9DB2-5A551E098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CBDF05-C96C-1F3E-ED22-231A5761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F2C77E-51AE-F54C-E712-FDF878DF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58283-CBB4-582E-B32A-AA7B6D1B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38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62830-EBEC-9C25-8DD7-388436E2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EF40F-FD29-96E6-1525-C87816B6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BAB3BA-FA5D-6FE2-A003-67A3A8EDE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36669F-9C7B-FF36-4A93-FBED3FA2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D020F8-940B-7DEF-1D65-47C2C2D9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00D80C-F633-70DE-7E76-9165889C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87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3DD47-E8D7-D040-9A30-5C8E8908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AE1F17-5376-18C2-B260-7CBE3666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B34DA4-E829-75D7-03DD-158625CD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115AE4-83EF-C6E1-93D5-5578C1AD6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6F7E63-8E26-8A0D-3201-EB063F09F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D01754-100A-CBF0-EDD4-B3406B16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4C8435-4348-80AD-AA31-F819A3B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412A71-2C30-71A0-1E2D-9E83ACA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8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03F4-DC78-00CE-9DFB-0495C62F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1C7C69-EF88-B7FD-E052-511CD261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BBE589-C165-4F2A-8A7C-D70B8591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10676C-3F99-6D94-4542-CD67C3FC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83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D5F802-F048-F2F6-043D-8209BE5A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3B2505-D6F6-FE01-328C-257BCC17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937F8E-5311-638C-46BE-D337864A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7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6193-E947-2EC4-9121-DBAC9C33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254713-FA7E-E236-56E6-3BCC9B5DA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E4B406-FAD5-90FD-9ED5-D71C5A271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6DAF5E-CF3C-B072-B22D-37577237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D45F8A-A887-3BCB-C8B2-54983443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0F69A-4E30-9D92-8A8C-C5A3D5F4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0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8C892-B27F-D0E6-1096-507CCB4C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8C1262-D824-C0C4-4D20-5C737288B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2686D7-8498-472F-884D-5F5FCB199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00619-A259-FFB2-A96B-9F34A0FE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02E520-48F6-D0CC-4A92-84FEA337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FCAF3E-3248-2831-BE46-ABBE4585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5DF907-A88D-230B-BF6F-1F2B1B1A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556096-82CC-AF52-E909-6FC8EB06F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0C0D73-E0BC-CE04-C6B0-7DD756B22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2169-D670-49FB-AEB2-DFD4626DCA96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ABE8F-487F-7348-2198-2D573358F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66DEDA-32C3-C70D-6AA2-5E86261DE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C3EAF-0FEA-4166-829C-6EB1103E9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66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hyperlink" Target="https://github.com/RafaelGallo/Case-Tecnico-Data-Science-Labs/tree/ma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2198227"/>
            <a:ext cx="10684151" cy="1991979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Case Técnico – Predição de Preços de Imóveis em </a:t>
            </a:r>
            <a:r>
              <a:rPr lang="pt-BR" sz="5200" b="1" dirty="0" err="1">
                <a:solidFill>
                  <a:schemeClr val="tx2"/>
                </a:solidFill>
              </a:rPr>
              <a:t>Tokyo</a:t>
            </a:r>
            <a:endParaRPr lang="pt-BR" sz="5200" b="1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77D6D-3EA1-E990-394D-F5A06B0D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398" y="4206263"/>
            <a:ext cx="9469211" cy="865639"/>
          </a:xfrm>
        </p:spPr>
        <p:txBody>
          <a:bodyPr anchor="t">
            <a:normAutofit/>
          </a:bodyPr>
          <a:lstStyle/>
          <a:p>
            <a:r>
              <a:rPr lang="pt-BR" b="1" dirty="0" err="1">
                <a:solidFill>
                  <a:schemeClr val="tx2"/>
                </a:solidFill>
              </a:rPr>
              <a:t>Paipe</a:t>
            </a:r>
            <a:r>
              <a:rPr lang="pt-BR" b="1" dirty="0">
                <a:solidFill>
                  <a:schemeClr val="tx2"/>
                </a:solidFill>
              </a:rPr>
              <a:t> (Case Técnico)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3980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1E74A12-ABEC-DE68-9585-27F7BE75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" y="984161"/>
            <a:ext cx="8268475" cy="485619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2188C73-0354-16E9-1C0D-7278617DCAD7}"/>
              </a:ext>
            </a:extLst>
          </p:cNvPr>
          <p:cNvSpPr txBox="1">
            <a:spLocks/>
          </p:cNvSpPr>
          <p:nvPr/>
        </p:nvSpPr>
        <p:spPr>
          <a:xfrm>
            <a:off x="42801" y="5840355"/>
            <a:ext cx="11933389" cy="1739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000" b="1" dirty="0">
              <a:latin typeface="Candara" panose="020E0502030303020204" pitchFamily="34" charset="0"/>
            </a:endParaRPr>
          </a:p>
          <a:p>
            <a:r>
              <a:rPr lang="pt-BR" sz="1600" b="1" dirty="0">
                <a:latin typeface="Candara" panose="020E0502030303020204" pitchFamily="34" charset="0"/>
              </a:rPr>
              <a:t>A </a:t>
            </a:r>
            <a:r>
              <a:rPr lang="pt-BR" sz="1600" b="1" i="1" dirty="0" err="1">
                <a:latin typeface="Candara" panose="020E0502030303020204" pitchFamily="34" charset="0"/>
              </a:rPr>
              <a:t>Commercial</a:t>
            </a:r>
            <a:r>
              <a:rPr lang="pt-BR" sz="1600" b="1" i="1" dirty="0">
                <a:latin typeface="Candara" panose="020E0502030303020204" pitchFamily="34" charset="0"/>
              </a:rPr>
              <a:t> Area</a:t>
            </a:r>
            <a:r>
              <a:rPr lang="pt-BR" sz="1600" b="1" dirty="0">
                <a:latin typeface="Candara" panose="020E0502030303020204" pitchFamily="34" charset="0"/>
              </a:rPr>
              <a:t> apresenta o maior preço médio de venda (~¥82M), seguida pelas áreas </a:t>
            </a:r>
            <a:r>
              <a:rPr lang="pt-BR" sz="1600" b="1" i="1" dirty="0">
                <a:latin typeface="Candara" panose="020E0502030303020204" pitchFamily="34" charset="0"/>
              </a:rPr>
              <a:t>Industrial</a:t>
            </a:r>
            <a:r>
              <a:rPr lang="pt-BR" sz="1600" b="1" dirty="0">
                <a:latin typeface="Candara" panose="020E0502030303020204" pitchFamily="34" charset="0"/>
              </a:rPr>
              <a:t> e </a:t>
            </a:r>
            <a:r>
              <a:rPr lang="pt-BR" sz="1600" b="1" i="1" dirty="0" err="1">
                <a:latin typeface="Candara" panose="020E0502030303020204" pitchFamily="34" charset="0"/>
              </a:rPr>
              <a:t>Residential</a:t>
            </a:r>
            <a:r>
              <a:rPr lang="pt-BR" sz="1600" b="1" dirty="0">
                <a:latin typeface="Candara" panose="020E0502030303020204" pitchFamily="34" charset="0"/>
              </a:rPr>
              <a:t>.</a:t>
            </a:r>
          </a:p>
          <a:p>
            <a:endParaRPr lang="pt-BR" sz="1600" b="1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latin typeface="Candara" panose="020E0502030303020204" pitchFamily="34" charset="0"/>
              </a:rPr>
              <a:t>Os imóveis comerciais concentram os maiores valores indício de alta valorização de zonas urbanas centrais.</a:t>
            </a:r>
            <a:endParaRPr lang="en-US" sz="16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D2A101-3D8B-D14F-1B1A-ECC64ABA8644}"/>
              </a:ext>
            </a:extLst>
          </p:cNvPr>
          <p:cNvSpPr txBox="1"/>
          <p:nvPr/>
        </p:nvSpPr>
        <p:spPr>
          <a:xfrm>
            <a:off x="118651" y="78684"/>
            <a:ext cx="503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ndara" panose="020E0502030303020204" pitchFamily="34" charset="0"/>
              </a:rPr>
              <a:t>Insight 1 - Regiões mais valorizadas</a:t>
            </a:r>
          </a:p>
        </p:txBody>
      </p:sp>
    </p:spTree>
    <p:extLst>
      <p:ext uri="{BB962C8B-B14F-4D97-AF65-F5344CB8AC3E}">
        <p14:creationId xmlns:p14="http://schemas.microsoft.com/office/powerpoint/2010/main" val="224696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E2188C73-0354-16E9-1C0D-7278617DCAD7}"/>
              </a:ext>
            </a:extLst>
          </p:cNvPr>
          <p:cNvSpPr txBox="1">
            <a:spLocks/>
          </p:cNvSpPr>
          <p:nvPr/>
        </p:nvSpPr>
        <p:spPr>
          <a:xfrm>
            <a:off x="8485593" y="3313215"/>
            <a:ext cx="3653696" cy="2173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Corbel" panose="020B0503020204020204" pitchFamily="34" charset="0"/>
              </a:rPr>
              <a:t>O preço médio caiu entre 2007-2012 e voltou a subir até 2018.</a:t>
            </a:r>
          </a:p>
          <a:p>
            <a:endParaRPr lang="pt-BR" sz="2000" b="1" dirty="0">
              <a:latin typeface="Corbel" panose="020B0503020204020204" pitchFamily="34" charset="0"/>
            </a:endParaRPr>
          </a:p>
          <a:p>
            <a:r>
              <a:rPr lang="pt-BR" sz="2000" b="1" dirty="0">
                <a:latin typeface="Corbel" panose="020B0503020204020204" pitchFamily="34" charset="0"/>
              </a:rPr>
              <a:t>Padrão cíclico associado a valorização imobiliária pós-crise financeira Japonesa.</a:t>
            </a:r>
          </a:p>
          <a:p>
            <a:endParaRPr lang="pt-BR" sz="2000" b="1" dirty="0">
              <a:latin typeface="Candara" panose="020E0502030303020204" pitchFamily="34" charset="0"/>
            </a:endParaRPr>
          </a:p>
          <a:p>
            <a:endParaRPr lang="pt-BR" sz="2000" b="1" dirty="0">
              <a:latin typeface="Candara" panose="020E0502030303020204" pitchFamily="34" charset="0"/>
            </a:endParaRPr>
          </a:p>
          <a:p>
            <a:endParaRPr lang="pt-BR" sz="2000" b="1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en-US" sz="2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6C8C64-F6EB-8445-33BD-0ABB137DC5B5}"/>
              </a:ext>
            </a:extLst>
          </p:cNvPr>
          <p:cNvSpPr txBox="1"/>
          <p:nvPr/>
        </p:nvSpPr>
        <p:spPr>
          <a:xfrm>
            <a:off x="98965" y="109867"/>
            <a:ext cx="741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Insight 2 — Tendência Temporal de Preço Médio</a:t>
            </a:r>
            <a:endParaRPr lang="pt-BR" sz="2400" b="1" dirty="0">
              <a:latin typeface="Candara" panose="020E0502030303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A128A7-319B-40FC-D03E-C7325C22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" y="619033"/>
            <a:ext cx="8329747" cy="6160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en-US" sz="54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Análise</a:t>
            </a:r>
            <a:r>
              <a:rPr lang="en-US" sz="5400" b="1" dirty="0">
                <a:solidFill>
                  <a:schemeClr val="tx2"/>
                </a:solidFill>
                <a:latin typeface="Candara" panose="020E0502030303020204" pitchFamily="34" charset="0"/>
              </a:rPr>
              <a:t> de </a:t>
            </a:r>
            <a:r>
              <a:rPr lang="en-US" sz="54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correlação</a:t>
            </a:r>
            <a:endParaRPr lang="pt-BR" sz="52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88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7" y="275475"/>
            <a:ext cx="6285260" cy="10624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Análise</a:t>
            </a:r>
            <a:r>
              <a:rPr lang="en-US" sz="4000" b="1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Correlação</a:t>
            </a:r>
            <a:endParaRPr lang="en-US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9EC52CBC-92DF-963F-AE17-67E663A2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" y="965200"/>
            <a:ext cx="5961664" cy="3962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DE74C9-360E-A067-5547-2DB2E704EDCE}"/>
              </a:ext>
            </a:extLst>
          </p:cNvPr>
          <p:cNvSpPr txBox="1"/>
          <p:nvPr/>
        </p:nvSpPr>
        <p:spPr>
          <a:xfrm>
            <a:off x="5990731" y="3032002"/>
            <a:ext cx="613833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Análise das variáveis </a:t>
            </a:r>
          </a:p>
          <a:p>
            <a:endParaRPr lang="pt-BR" sz="1600" dirty="0"/>
          </a:p>
          <a:p>
            <a:r>
              <a:rPr lang="pt-BR" sz="1600" b="1" dirty="0"/>
              <a:t>Area e </a:t>
            </a:r>
            <a:r>
              <a:rPr lang="pt-BR" sz="1600" b="1" dirty="0" err="1"/>
              <a:t>TotalFloorArea</a:t>
            </a:r>
            <a:r>
              <a:rPr lang="pt-BR" sz="1600" b="1" dirty="0"/>
              <a:t> </a:t>
            </a:r>
            <a:r>
              <a:rPr lang="pt-BR" sz="1600" dirty="0"/>
              <a:t>= Imóveis maiores têm preços mais altos.</a:t>
            </a:r>
          </a:p>
          <a:p>
            <a:endParaRPr lang="pt-BR" sz="1600" dirty="0"/>
          </a:p>
          <a:p>
            <a:r>
              <a:rPr lang="pt-BR" sz="1600" b="1" dirty="0"/>
              <a:t> </a:t>
            </a:r>
            <a:r>
              <a:rPr lang="pt-BR" sz="1600" b="1" dirty="0" err="1"/>
              <a:t>Frontage</a:t>
            </a:r>
            <a:r>
              <a:rPr lang="pt-BR" sz="1600" b="1" dirty="0"/>
              <a:t> e </a:t>
            </a:r>
            <a:r>
              <a:rPr lang="pt-BR" sz="1600" b="1" dirty="0" err="1"/>
              <a:t>Breadth</a:t>
            </a:r>
            <a:r>
              <a:rPr lang="pt-BR" sz="1600" b="1" dirty="0"/>
              <a:t> </a:t>
            </a:r>
            <a:r>
              <a:rPr lang="pt-BR" sz="1600" dirty="0"/>
              <a:t>= Medidas do terreno influenciam diretamente o valor.</a:t>
            </a:r>
          </a:p>
          <a:p>
            <a:endParaRPr lang="pt-BR" sz="1600" dirty="0"/>
          </a:p>
          <a:p>
            <a:r>
              <a:rPr lang="pt-BR" sz="1600" b="1" dirty="0" err="1"/>
              <a:t>CoverageRatio</a:t>
            </a:r>
            <a:r>
              <a:rPr lang="pt-BR" sz="1600" b="1" dirty="0"/>
              <a:t> e </a:t>
            </a:r>
            <a:r>
              <a:rPr lang="pt-BR" sz="1600" b="1" dirty="0" err="1"/>
              <a:t>FloorAreaRatio</a:t>
            </a:r>
            <a:r>
              <a:rPr lang="pt-BR" sz="1600" dirty="0"/>
              <a:t>  = Indicam o aproveitamento do terreno e potencial construtivo.</a:t>
            </a:r>
          </a:p>
          <a:p>
            <a:endParaRPr lang="pt-BR" sz="1600" dirty="0"/>
          </a:p>
          <a:p>
            <a:r>
              <a:rPr lang="pt-BR" sz="1600" b="1" dirty="0" err="1"/>
              <a:t>MinTimeToNearestStation</a:t>
            </a:r>
            <a:r>
              <a:rPr lang="pt-BR" sz="1600" b="1" dirty="0"/>
              <a:t> e </a:t>
            </a:r>
            <a:r>
              <a:rPr lang="pt-BR" sz="1600" b="1" dirty="0" err="1"/>
              <a:t>MaxTimeToNearestStation</a:t>
            </a:r>
            <a:r>
              <a:rPr lang="pt-BR" sz="1600" b="1" dirty="0"/>
              <a:t> </a:t>
            </a:r>
            <a:r>
              <a:rPr lang="pt-BR" sz="1600" dirty="0"/>
              <a:t>= Representam acessibilidade; menor tempo tende a valorizar o imóvel.</a:t>
            </a:r>
          </a:p>
          <a:p>
            <a:endParaRPr lang="pt-BR" sz="1600" dirty="0"/>
          </a:p>
          <a:p>
            <a:r>
              <a:rPr lang="pt-BR" sz="1600" b="1" dirty="0" err="1"/>
              <a:t>UnitPrice</a:t>
            </a:r>
            <a:r>
              <a:rPr lang="pt-BR" sz="1600" b="1" dirty="0"/>
              <a:t> e </a:t>
            </a:r>
            <a:r>
              <a:rPr lang="pt-BR" sz="1600" b="1" dirty="0" err="1"/>
              <a:t>PricePerTsubo</a:t>
            </a:r>
            <a:r>
              <a:rPr lang="pt-BR" sz="1600" b="1" dirty="0"/>
              <a:t> </a:t>
            </a:r>
            <a:r>
              <a:rPr lang="pt-BR" sz="1600" dirty="0"/>
              <a:t>= Preços por área, fortemente correlacionados com o valor total.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93DA513-4C4B-A291-C32D-40D716BC3BC7}"/>
              </a:ext>
            </a:extLst>
          </p:cNvPr>
          <p:cNvSpPr txBox="1"/>
          <p:nvPr/>
        </p:nvSpPr>
        <p:spPr>
          <a:xfrm>
            <a:off x="198667" y="5181305"/>
            <a:ext cx="5817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 Essas variáveis demonstraram </a:t>
            </a:r>
            <a:r>
              <a:rPr lang="pt-BR" sz="2000" b="1" dirty="0"/>
              <a:t>correlação positiva </a:t>
            </a:r>
            <a:r>
              <a:rPr lang="pt-BR" sz="2000" dirty="0"/>
              <a:t>sendo utilizadas como </a:t>
            </a:r>
            <a:r>
              <a:rPr lang="pt-BR" sz="2000" b="1" dirty="0" err="1"/>
              <a:t>features</a:t>
            </a:r>
            <a:r>
              <a:rPr lang="pt-BR" sz="2000" b="1" dirty="0"/>
              <a:t> principais</a:t>
            </a:r>
            <a:r>
              <a:rPr lang="pt-BR" sz="2000" dirty="0"/>
              <a:t> no modelo preditivo como variável alvo.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2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12422F-EF21-BCE8-4F61-2486695E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13" y="2303508"/>
            <a:ext cx="5962784" cy="1125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Machine Learning </a:t>
            </a:r>
          </a:p>
        </p:txBody>
      </p:sp>
      <p:pic>
        <p:nvPicPr>
          <p:cNvPr id="3074" name="Picture 2" descr="What Is Machine Learning? We Explore The Methodology &amp; Use Cases - Design  In DC">
            <a:extLst>
              <a:ext uri="{FF2B5EF4-FFF2-40B4-BE49-F238E27FC236}">
                <a16:creationId xmlns:a16="http://schemas.microsoft.com/office/drawing/2014/main" id="{0E2A6956-8412-D976-AD5F-92FC30D5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5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0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50" name="Freeform: Shape 35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36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37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38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40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55" name="Freeform: Shape 41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2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43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44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816DAD3-DEE7-ED2D-6917-C91579966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96" y="523325"/>
            <a:ext cx="5852859" cy="39061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238DB4F-A7C3-5311-914F-2C182FFB4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8" y="3552330"/>
            <a:ext cx="609551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Modelos testados: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Boosting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RandomForest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XGBoost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LightGBM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b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Métricas utilizadas: RMSLE, MAPE, R².</a:t>
            </a:r>
            <a:b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Resultado: </a:t>
            </a:r>
            <a:r>
              <a:rPr kumimoji="0" lang="pt-BR" altLang="pt-B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GradientBoosting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obteve melhor desempenho.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1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b="1" dirty="0"/>
              <a:t>Importâncias de </a:t>
            </a:r>
            <a:r>
              <a:rPr lang="pt-BR" b="1" dirty="0" err="1"/>
              <a:t>Features</a:t>
            </a:r>
            <a:endParaRPr lang="pt-BR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80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8A211EE-617B-A5D3-955A-290FC18A8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13" y="185580"/>
            <a:ext cx="8863863" cy="41895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3AAEC0-83B2-705B-B1C1-18BC3CEF083E}"/>
              </a:ext>
            </a:extLst>
          </p:cNvPr>
          <p:cNvSpPr txBox="1"/>
          <p:nvPr/>
        </p:nvSpPr>
        <p:spPr>
          <a:xfrm>
            <a:off x="109924" y="4198074"/>
            <a:ext cx="58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Importância das Variáveis no Modelo </a:t>
            </a:r>
            <a:r>
              <a:rPr lang="pt-BR" b="1" dirty="0" err="1"/>
              <a:t>Gradient</a:t>
            </a:r>
            <a:r>
              <a:rPr lang="pt-BR" b="1" dirty="0"/>
              <a:t> </a:t>
            </a:r>
            <a:r>
              <a:rPr lang="pt-BR" b="1" dirty="0" err="1"/>
              <a:t>Boosting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9293AC-43B5-88F0-F664-396BF932560B}"/>
              </a:ext>
            </a:extLst>
          </p:cNvPr>
          <p:cNvSpPr txBox="1"/>
          <p:nvPr/>
        </p:nvSpPr>
        <p:spPr>
          <a:xfrm>
            <a:off x="-6095" y="4738432"/>
            <a:ext cx="91270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variáveis </a:t>
            </a:r>
            <a:r>
              <a:rPr lang="pt-BR" sz="1600" dirty="0" err="1"/>
              <a:t>TotalFloorArea</a:t>
            </a:r>
            <a:r>
              <a:rPr lang="pt-BR" sz="1600" dirty="0"/>
              <a:t> e Area são as que mais influenciam o preço final do imóvel. Reforçando a importância do tamanho do imóvel na precificação.</a:t>
            </a:r>
          </a:p>
          <a:p>
            <a:endParaRPr lang="pt-BR" sz="1600" dirty="0"/>
          </a:p>
          <a:p>
            <a:r>
              <a:rPr lang="pt-BR" sz="1600" dirty="0"/>
              <a:t>Outras variáveis relevantes incluem </a:t>
            </a:r>
            <a:r>
              <a:rPr lang="pt-BR" sz="1600" dirty="0" err="1"/>
              <a:t>PricePerTsubo</a:t>
            </a:r>
            <a:r>
              <a:rPr lang="pt-BR" sz="1600" dirty="0"/>
              <a:t> e </a:t>
            </a:r>
            <a:r>
              <a:rPr lang="pt-BR" sz="1600" dirty="0" err="1"/>
              <a:t>UnitPrice</a:t>
            </a:r>
            <a:r>
              <a:rPr lang="pt-BR" sz="1600" dirty="0"/>
              <a:t>, relacionadas ao custo por unidade de área, demonstrando coerência econômica com o mercado imobiliário. </a:t>
            </a:r>
          </a:p>
          <a:p>
            <a:endParaRPr lang="pt-BR" sz="1600" dirty="0"/>
          </a:p>
          <a:p>
            <a:r>
              <a:rPr lang="pt-BR" sz="1600" dirty="0"/>
              <a:t>Esse resultado valida que o modelo aprendeu padrões reais e interpretáveis, fundamentais para sua aplicação prática.</a:t>
            </a:r>
          </a:p>
          <a:p>
            <a:endParaRPr lang="pt-BR" dirty="0"/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75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Resultados finais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858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-1" y="4831807"/>
            <a:ext cx="9227127" cy="2026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6200" b="1" dirty="0">
                <a:latin typeface="Candara" panose="020E0502030303020204" pitchFamily="34" charset="0"/>
              </a:rPr>
              <a:t>Distribuição dos Resíduos por Modelo de </a:t>
            </a:r>
            <a:r>
              <a:rPr lang="pt-BR" sz="6200" b="1" dirty="0" err="1">
                <a:latin typeface="Candara" panose="020E0502030303020204" pitchFamily="34" charset="0"/>
              </a:rPr>
              <a:t>Machine</a:t>
            </a:r>
            <a:r>
              <a:rPr lang="pt-BR" sz="6200" b="1" dirty="0">
                <a:latin typeface="Candara" panose="020E0502030303020204" pitchFamily="34" charset="0"/>
              </a:rPr>
              <a:t> Learning</a:t>
            </a:r>
          </a:p>
          <a:p>
            <a:pPr algn="l"/>
            <a:endParaRPr lang="pt-BR" sz="6200" b="1" dirty="0">
              <a:latin typeface="Candara" panose="020E0502030303020204" pitchFamily="34" charset="0"/>
            </a:endParaRPr>
          </a:p>
          <a:p>
            <a:pPr algn="l"/>
            <a:endParaRPr lang="pt-BR" sz="2000" b="1" dirty="0">
              <a:latin typeface="Candara" panose="020E0502030303020204" pitchFamily="34" charset="0"/>
            </a:endParaRPr>
          </a:p>
          <a:p>
            <a:pPr algn="l"/>
            <a:r>
              <a:rPr lang="pt-BR" b="1" dirty="0">
                <a:latin typeface="Candara" panose="020E0502030303020204" pitchFamily="34" charset="0"/>
              </a:rPr>
              <a:t>O histograma mostra que todos os modelos apresentaram resíduos concentrados em torno de 0, o que indica boa generalização e ausência de viés sistemático.</a:t>
            </a:r>
          </a:p>
          <a:p>
            <a:pPr algn="l"/>
            <a:br>
              <a:rPr lang="pt-BR" b="1" dirty="0">
                <a:latin typeface="Candara" panose="020E0502030303020204" pitchFamily="34" charset="0"/>
              </a:rPr>
            </a:br>
            <a:r>
              <a:rPr lang="pt-BR" b="1" dirty="0">
                <a:latin typeface="Candara" panose="020E0502030303020204" pitchFamily="34" charset="0"/>
              </a:rPr>
              <a:t>O modelo </a:t>
            </a:r>
            <a:r>
              <a:rPr lang="pt-BR" b="1" dirty="0" err="1">
                <a:latin typeface="Candara" panose="020E0502030303020204" pitchFamily="34" charset="0"/>
              </a:rPr>
              <a:t>Gradient</a:t>
            </a:r>
            <a:r>
              <a:rPr lang="pt-BR" b="1" dirty="0">
                <a:latin typeface="Candara" panose="020E0502030303020204" pitchFamily="34" charset="0"/>
              </a:rPr>
              <a:t> </a:t>
            </a:r>
            <a:r>
              <a:rPr lang="pt-BR" b="1" dirty="0" err="1">
                <a:latin typeface="Candara" panose="020E0502030303020204" pitchFamily="34" charset="0"/>
              </a:rPr>
              <a:t>Boosting</a:t>
            </a:r>
            <a:r>
              <a:rPr lang="pt-BR" b="1" dirty="0">
                <a:latin typeface="Candara" panose="020E0502030303020204" pitchFamily="34" charset="0"/>
              </a:rPr>
              <a:t> apresentou a menor dispersão de resíduos, confirmando seu melhor desempenho entre as alternativas testadas.</a:t>
            </a:r>
          </a:p>
          <a:p>
            <a:pPr algn="l"/>
            <a:endParaRPr lang="pt-BR" sz="2000" b="1" dirty="0">
              <a:latin typeface="Candara" panose="020E05020303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770CC1-2A48-DE2C-8372-1161632A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0" y="285009"/>
            <a:ext cx="9461731" cy="4261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59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45" y="344310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Objetivo</a:t>
            </a: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6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6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Vídeo 23" descr="Pessoas Discutindo">
            <a:extLst>
              <a:ext uri="{FF2B5EF4-FFF2-40B4-BE49-F238E27FC236}">
                <a16:creationId xmlns:a16="http://schemas.microsoft.com/office/drawing/2014/main" id="{0BFB933D-CF49-542A-3849-19290876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7708392" y="2729078"/>
            <a:ext cx="4142232" cy="232338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4ABC6CF-48B4-4565-7925-ECAB9AA977E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" y="2590579"/>
            <a:ext cx="581824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Prever o preço de venda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TradePrice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de imóveis em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Tokyo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800" dirty="0">
                <a:latin typeface="Arial" panose="020B0604020202020204" pitchFamily="34" charset="0"/>
              </a:rPr>
              <a:t>Utilizando dados públicos com atributos geográficos, estruturais e urbanísticos.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3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BF18F22F-2DF4-072F-36A4-AB710F66314D}"/>
              </a:ext>
            </a:extLst>
          </p:cNvPr>
          <p:cNvSpPr txBox="1">
            <a:spLocks/>
          </p:cNvSpPr>
          <p:nvPr/>
        </p:nvSpPr>
        <p:spPr>
          <a:xfrm>
            <a:off x="35613" y="4959703"/>
            <a:ext cx="9274642" cy="17973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8000" b="1" dirty="0">
                <a:latin typeface="Candara" panose="020E0502030303020204" pitchFamily="34" charset="0"/>
              </a:rPr>
              <a:t>Desempenho do Modelo </a:t>
            </a:r>
            <a:r>
              <a:rPr lang="pt-BR" sz="8000" b="1" dirty="0" err="1">
                <a:latin typeface="Candara" panose="020E0502030303020204" pitchFamily="34" charset="0"/>
              </a:rPr>
              <a:t>GradientBoosting</a:t>
            </a:r>
            <a:endParaRPr lang="pt-BR" sz="8000" b="1" dirty="0">
              <a:latin typeface="Candara" panose="020E0502030303020204" pitchFamily="34" charset="0"/>
            </a:endParaRPr>
          </a:p>
          <a:p>
            <a:pPr algn="l"/>
            <a:endParaRPr lang="pt-BR" b="1" dirty="0">
              <a:latin typeface="Candara" panose="020E0502030303020204" pitchFamily="34" charset="0"/>
            </a:endParaRPr>
          </a:p>
          <a:p>
            <a:pPr algn="l"/>
            <a:r>
              <a:rPr lang="pt-BR" sz="8000" b="1" dirty="0">
                <a:latin typeface="Candara" panose="020E0502030303020204" pitchFamily="34" charset="0"/>
              </a:rPr>
              <a:t>O modelo </a:t>
            </a:r>
            <a:r>
              <a:rPr lang="pt-BR" sz="8000" b="1" dirty="0" err="1">
                <a:latin typeface="Candara" panose="020E0502030303020204" pitchFamily="34" charset="0"/>
              </a:rPr>
              <a:t>Gradient</a:t>
            </a:r>
            <a:r>
              <a:rPr lang="pt-BR" sz="8000" b="1" dirty="0">
                <a:latin typeface="Candara" panose="020E0502030303020204" pitchFamily="34" charset="0"/>
              </a:rPr>
              <a:t> </a:t>
            </a:r>
            <a:r>
              <a:rPr lang="pt-BR" sz="8000" b="1" dirty="0" err="1">
                <a:latin typeface="Candara" panose="020E0502030303020204" pitchFamily="34" charset="0"/>
              </a:rPr>
              <a:t>Boosting</a:t>
            </a:r>
            <a:r>
              <a:rPr lang="pt-BR" sz="8000" b="1" dirty="0">
                <a:latin typeface="Candara" panose="020E0502030303020204" pitchFamily="34" charset="0"/>
              </a:rPr>
              <a:t> </a:t>
            </a:r>
            <a:r>
              <a:rPr lang="pt-BR" sz="8000" b="1" dirty="0" err="1">
                <a:latin typeface="Candara" panose="020E0502030303020204" pitchFamily="34" charset="0"/>
              </a:rPr>
              <a:t>Regressor</a:t>
            </a:r>
            <a:r>
              <a:rPr lang="pt-BR" sz="8000" b="1" dirty="0">
                <a:latin typeface="Candara" panose="020E0502030303020204" pitchFamily="34" charset="0"/>
              </a:rPr>
              <a:t> apresentou desempenho consistente na previsão dos preços de venda (</a:t>
            </a:r>
            <a:r>
              <a:rPr lang="pt-BR" sz="8000" b="1" dirty="0" err="1">
                <a:latin typeface="Candara" panose="020E0502030303020204" pitchFamily="34" charset="0"/>
              </a:rPr>
              <a:t>TradePrice</a:t>
            </a:r>
            <a:r>
              <a:rPr lang="pt-BR" sz="8000" b="1" dirty="0">
                <a:latin typeface="Candara" panose="020E0502030303020204" pitchFamily="34" charset="0"/>
              </a:rPr>
              <a:t>), alcançando:</a:t>
            </a:r>
          </a:p>
          <a:p>
            <a:pPr algn="l"/>
            <a:endParaRPr lang="pt-BR" sz="8000" b="1" dirty="0">
              <a:latin typeface="Candara" panose="020E0502030303020204" pitchFamily="34" charset="0"/>
            </a:endParaRPr>
          </a:p>
          <a:p>
            <a:pPr algn="l"/>
            <a:r>
              <a:rPr lang="pt-BR" sz="8000" b="1" dirty="0">
                <a:latin typeface="Candara" panose="020E0502030303020204" pitchFamily="34" charset="0"/>
              </a:rPr>
              <a:t>RMSLE: 0.88</a:t>
            </a:r>
          </a:p>
          <a:p>
            <a:pPr algn="l"/>
            <a:endParaRPr lang="pt-BR" sz="8000" b="1" dirty="0">
              <a:latin typeface="Candara" panose="020E0502030303020204" pitchFamily="34" charset="0"/>
            </a:endParaRPr>
          </a:p>
          <a:p>
            <a:pPr algn="l"/>
            <a:r>
              <a:rPr lang="pt-BR" sz="8000" b="1" dirty="0">
                <a:latin typeface="Candara" panose="020E0502030303020204" pitchFamily="34" charset="0"/>
              </a:rPr>
              <a:t>MAPE: 1.08</a:t>
            </a:r>
          </a:p>
          <a:p>
            <a:pPr algn="l"/>
            <a:endParaRPr lang="pt-BR" sz="8000" b="1" dirty="0">
              <a:latin typeface="Candara" panose="020E0502030303020204" pitchFamily="34" charset="0"/>
            </a:endParaRPr>
          </a:p>
          <a:p>
            <a:pPr algn="l"/>
            <a:r>
              <a:rPr lang="pt-BR" sz="8000" b="1" dirty="0">
                <a:latin typeface="Candara" panose="020E0502030303020204" pitchFamily="34" charset="0"/>
              </a:rPr>
              <a:t>R2: 0.72</a:t>
            </a:r>
          </a:p>
          <a:p>
            <a:pPr algn="l"/>
            <a:endParaRPr lang="pt-BR" sz="8000" b="1" dirty="0">
              <a:latin typeface="Candara" panose="020E0502030303020204" pitchFamily="34" charset="0"/>
            </a:endParaRPr>
          </a:p>
          <a:p>
            <a:pPr algn="l"/>
            <a:r>
              <a:rPr lang="pt-BR" sz="8000" b="1" dirty="0">
                <a:latin typeface="Candara" panose="020E0502030303020204" pitchFamily="34" charset="0"/>
              </a:rPr>
              <a:t>Esses resultados indicam boa capacidade explicativa com leve tendência a subestimar imóveis de alto valor.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050FD5-AD06-6296-843F-0BAC5C5F7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01" y="100940"/>
            <a:ext cx="6456305" cy="3675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7567" y="226842"/>
            <a:ext cx="7112070" cy="555719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3600" b="1" dirty="0">
                <a:latin typeface="Candara" panose="020E0502030303020204" pitchFamily="34" charset="0"/>
              </a:rPr>
              <a:t>Previsões Finais e Exportação</a:t>
            </a:r>
            <a:endParaRPr lang="pt-BR" sz="36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7168E528-D448-CE2B-E488-CD23B8091A8C}"/>
              </a:ext>
            </a:extLst>
          </p:cNvPr>
          <p:cNvSpPr txBox="1">
            <a:spLocks/>
          </p:cNvSpPr>
          <p:nvPr/>
        </p:nvSpPr>
        <p:spPr>
          <a:xfrm>
            <a:off x="130921" y="3062928"/>
            <a:ext cx="8086803" cy="2297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latin typeface="Candara" panose="020E0502030303020204" pitchFamily="34" charset="0"/>
              </a:rPr>
              <a:t>Modelo final salvo com </a:t>
            </a:r>
            <a:r>
              <a:rPr lang="pt-BR" sz="2800" b="1" dirty="0" err="1">
                <a:latin typeface="Candara" panose="020E0502030303020204" pitchFamily="34" charset="0"/>
              </a:rPr>
              <a:t>joblib</a:t>
            </a:r>
            <a:r>
              <a:rPr lang="pt-BR" sz="2800" b="1" dirty="0">
                <a:latin typeface="Candara" panose="020E0502030303020204" pitchFamily="34" charset="0"/>
              </a:rPr>
              <a:t>.</a:t>
            </a:r>
          </a:p>
          <a:p>
            <a:pPr algn="l"/>
            <a:endParaRPr lang="pt-BR" sz="2800" b="1" dirty="0">
              <a:latin typeface="Candara" panose="020E0502030303020204" pitchFamily="34" charset="0"/>
            </a:endParaRPr>
          </a:p>
          <a:p>
            <a:pPr algn="l"/>
            <a:r>
              <a:rPr lang="pt-BR" sz="2800" b="1" dirty="0">
                <a:latin typeface="Candara" panose="020E0502030303020204" pitchFamily="34" charset="0"/>
              </a:rPr>
              <a:t>Geração de submissao_tradeprice.csv</a:t>
            </a:r>
          </a:p>
          <a:p>
            <a:pPr algn="l"/>
            <a:endParaRPr lang="pt-BR" sz="2800" b="1" dirty="0">
              <a:latin typeface="Candara" panose="020E0502030303020204" pitchFamily="34" charset="0"/>
            </a:endParaRPr>
          </a:p>
          <a:p>
            <a:pPr algn="l"/>
            <a:r>
              <a:rPr lang="pt-BR" sz="2800" b="1" dirty="0">
                <a:latin typeface="Candara" panose="020E0502030303020204" pitchFamily="34" charset="0"/>
              </a:rPr>
              <a:t>Saída pronta para consumo via Batch ou API </a:t>
            </a:r>
            <a:r>
              <a:rPr lang="pt-BR" sz="2800" b="1" dirty="0" err="1">
                <a:latin typeface="Candara" panose="020E0502030303020204" pitchFamily="34" charset="0"/>
              </a:rPr>
              <a:t>Prediction</a:t>
            </a:r>
            <a:r>
              <a:rPr lang="pt-BR" sz="2800" b="1" dirty="0">
                <a:latin typeface="Candara" panose="020E0502030303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9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400" b="1" dirty="0"/>
              <a:t>Conclusão e Próximos Passos</a:t>
            </a:r>
            <a:endParaRPr lang="pt-BR" sz="52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245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7168E528-D448-CE2B-E488-CD23B8091A8C}"/>
              </a:ext>
            </a:extLst>
          </p:cNvPr>
          <p:cNvSpPr txBox="1">
            <a:spLocks/>
          </p:cNvSpPr>
          <p:nvPr/>
        </p:nvSpPr>
        <p:spPr>
          <a:xfrm>
            <a:off x="488" y="2849172"/>
            <a:ext cx="9345588" cy="2297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latin typeface="+mn-lt"/>
              </a:rPr>
              <a:t>O modelo obteve boa </a:t>
            </a:r>
            <a:r>
              <a:rPr lang="pt-BR" sz="2800" b="1" dirty="0" err="1">
                <a:latin typeface="+mn-lt"/>
              </a:rPr>
              <a:t>performace</a:t>
            </a:r>
            <a:r>
              <a:rPr lang="pt-BR" sz="2800" b="1" dirty="0">
                <a:latin typeface="+mn-lt"/>
              </a:rPr>
              <a:t> com RMSLE &lt; 0.18</a:t>
            </a:r>
          </a:p>
          <a:p>
            <a:pPr algn="l"/>
            <a:endParaRPr lang="pt-BR" sz="2800" b="1" dirty="0">
              <a:latin typeface="+mn-lt"/>
            </a:endParaRPr>
          </a:p>
          <a:p>
            <a:pPr algn="l"/>
            <a:r>
              <a:rPr lang="pt-BR" sz="2800" b="1" dirty="0">
                <a:latin typeface="+mn-lt"/>
              </a:rPr>
              <a:t>Sugestão de </a:t>
            </a:r>
            <a:r>
              <a:rPr lang="pt-BR" sz="2800" b="1" dirty="0" err="1">
                <a:latin typeface="+mn-lt"/>
              </a:rPr>
              <a:t>deploy</a:t>
            </a:r>
            <a:r>
              <a:rPr lang="pt-BR" sz="2800" b="1" dirty="0">
                <a:latin typeface="+mn-lt"/>
              </a:rPr>
              <a:t> via Google Cloud, Azure, AWS.</a:t>
            </a:r>
          </a:p>
          <a:p>
            <a:pPr algn="l"/>
            <a:endParaRPr lang="pt-BR" sz="2800" b="1" dirty="0">
              <a:latin typeface="+mn-lt"/>
            </a:endParaRPr>
          </a:p>
          <a:p>
            <a:pPr algn="l"/>
            <a:r>
              <a:rPr lang="pt-BR" sz="2800" b="1" dirty="0" err="1">
                <a:latin typeface="+mn-lt"/>
              </a:rPr>
              <a:t>Proximo</a:t>
            </a:r>
            <a:r>
              <a:rPr lang="pt-BR" sz="2800" b="1" dirty="0">
                <a:latin typeface="+mn-lt"/>
              </a:rPr>
              <a:t> passo: Incluir dados temporais e zoneamento urbano.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3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itHub: o que é e qual sua importância?">
            <a:extLst>
              <a:ext uri="{FF2B5EF4-FFF2-40B4-BE49-F238E27FC236}">
                <a16:creationId xmlns:a16="http://schemas.microsoft.com/office/drawing/2014/main" id="{2869E87C-2234-E79B-BFCD-6671B91F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335" y="2275653"/>
            <a:ext cx="3041329" cy="20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6">
            <a:extLst>
              <a:ext uri="{FF2B5EF4-FFF2-40B4-BE49-F238E27FC236}">
                <a16:creationId xmlns:a16="http://schemas.microsoft.com/office/drawing/2014/main" id="{649F33E3-2981-4B05-0FF5-57FA0A4D286B}"/>
              </a:ext>
            </a:extLst>
          </p:cNvPr>
          <p:cNvSpPr txBox="1">
            <a:spLocks/>
          </p:cNvSpPr>
          <p:nvPr/>
        </p:nvSpPr>
        <p:spPr>
          <a:xfrm>
            <a:off x="5421194" y="510871"/>
            <a:ext cx="6813375" cy="5612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7A1DFA-AF77-2771-54C4-87D58C8B4528}"/>
              </a:ext>
            </a:extLst>
          </p:cNvPr>
          <p:cNvSpPr txBox="1"/>
          <p:nvPr/>
        </p:nvSpPr>
        <p:spPr>
          <a:xfrm>
            <a:off x="3176650" y="4340183"/>
            <a:ext cx="611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hlinkClick r:id="rId4"/>
              </a:rPr>
              <a:t>Github</a:t>
            </a:r>
            <a:r>
              <a:rPr lang="pt-BR" dirty="0">
                <a:hlinkClick r:id="rId4"/>
              </a:rPr>
              <a:t> repositório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2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Arquitetura da Solução (Pipeline ML)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229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5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47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E39E16A6-9076-A6ED-9720-47B32878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9" y="332509"/>
            <a:ext cx="7553536" cy="6020789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089AE1A-CEE0-ACC6-2B51-6255A93D4EEB}"/>
              </a:ext>
            </a:extLst>
          </p:cNvPr>
          <p:cNvSpPr txBox="1">
            <a:spLocks/>
          </p:cNvSpPr>
          <p:nvPr/>
        </p:nvSpPr>
        <p:spPr>
          <a:xfrm>
            <a:off x="0" y="3666462"/>
            <a:ext cx="4215740" cy="2466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Candara" panose="020E0502030303020204" pitchFamily="34" charset="0"/>
              </a:rPr>
              <a:t>Pipeline de Processamento e Modelagem</a:t>
            </a:r>
          </a:p>
          <a:p>
            <a:endParaRPr lang="pt-BR" sz="2000" dirty="0">
              <a:latin typeface="Candara" panose="020E0502030303020204" pitchFamily="34" charset="0"/>
            </a:endParaRPr>
          </a:p>
          <a:p>
            <a:r>
              <a:rPr lang="pt-BR" sz="2000" dirty="0">
                <a:latin typeface="Candara" panose="020E0502030303020204" pitchFamily="34" charset="0"/>
              </a:rPr>
              <a:t>Esse pipeline integra todas as etapas  desde a coleta dos dados brutos até o </a:t>
            </a:r>
            <a:r>
              <a:rPr lang="pt-BR" sz="2000" dirty="0" err="1">
                <a:latin typeface="Candara" panose="020E0502030303020204" pitchFamily="34" charset="0"/>
              </a:rPr>
              <a:t>deploy</a:t>
            </a:r>
            <a:r>
              <a:rPr lang="pt-BR" sz="2000" dirty="0">
                <a:latin typeface="Candara" panose="020E0502030303020204" pitchFamily="34" charset="0"/>
              </a:rPr>
              <a:t> do modelo final. </a:t>
            </a:r>
          </a:p>
          <a:p>
            <a:endParaRPr lang="pt-BR" sz="2000" dirty="0">
              <a:latin typeface="Candara" panose="020E0502030303020204" pitchFamily="34" charset="0"/>
            </a:endParaRPr>
          </a:p>
          <a:p>
            <a:r>
              <a:rPr lang="pt-BR" sz="2000" dirty="0">
                <a:latin typeface="Candara" panose="020E0502030303020204" pitchFamily="34" charset="0"/>
              </a:rPr>
              <a:t>Garantindo reprodutibilidade, limpeza dos dados e automação das previsões.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3305847"/>
            <a:ext cx="10684151" cy="1196332"/>
          </a:xfrm>
        </p:spPr>
        <p:txBody>
          <a:bodyPr anchor="b">
            <a:normAutofit fontScale="90000"/>
          </a:bodyPr>
          <a:lstStyle/>
          <a:p>
            <a:r>
              <a:rPr lang="pt-BR" b="1" dirty="0">
                <a:latin typeface="Candara" panose="020E0502030303020204" pitchFamily="34" charset="0"/>
              </a:rPr>
              <a:t>Análise de Outliers</a:t>
            </a:r>
            <a:br>
              <a:rPr lang="pt-BR" b="1" dirty="0">
                <a:latin typeface="Candara" panose="020E0502030303020204" pitchFamily="34" charset="0"/>
              </a:rPr>
            </a:br>
            <a:endParaRPr lang="pt-BR" b="1" dirty="0">
              <a:latin typeface="Candara" panose="020E05020303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92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3832880" cy="2876136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5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reeform: Shape 47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9401BFD-DC2B-7882-5C0E-757F640ED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80" y="344385"/>
            <a:ext cx="8244324" cy="374072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8393A4-E6B7-A4DA-A128-4EE4EE2EC79B}"/>
              </a:ext>
            </a:extLst>
          </p:cNvPr>
          <p:cNvSpPr txBox="1"/>
          <p:nvPr/>
        </p:nvSpPr>
        <p:spPr>
          <a:xfrm>
            <a:off x="0" y="4050335"/>
            <a:ext cx="12077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Análise de Outliers — Z-Score (Área e </a:t>
            </a:r>
            <a:r>
              <a:rPr lang="pt-BR" b="1" dirty="0" err="1"/>
              <a:t>TradePrice</a:t>
            </a:r>
            <a:r>
              <a:rPr lang="pt-BR" b="1" dirty="0"/>
              <a:t>)</a:t>
            </a:r>
          </a:p>
          <a:p>
            <a:endParaRPr lang="pt-BR" dirty="0"/>
          </a:p>
          <a:p>
            <a:r>
              <a:rPr lang="pt-BR" dirty="0"/>
              <a:t>A análise de outliers com Z-score (±3σ) identificou:</a:t>
            </a:r>
          </a:p>
          <a:p>
            <a:endParaRPr lang="pt-BR" dirty="0"/>
          </a:p>
          <a:p>
            <a:r>
              <a:rPr lang="pt-BR" b="1" dirty="0"/>
              <a:t>Área: </a:t>
            </a:r>
            <a:r>
              <a:rPr lang="pt-BR" dirty="0"/>
              <a:t>presença de imóveis muito grandes (&gt;700 m²), indicando possíveis empreendimentos comerciais.</a:t>
            </a:r>
          </a:p>
          <a:p>
            <a:endParaRPr lang="pt-BR" dirty="0"/>
          </a:p>
          <a:p>
            <a:r>
              <a:rPr lang="pt-BR" b="1" dirty="0" err="1"/>
              <a:t>TradePrice</a:t>
            </a:r>
            <a:r>
              <a:rPr lang="pt-BR" b="1" dirty="0"/>
              <a:t>: </a:t>
            </a:r>
            <a:r>
              <a:rPr lang="pt-BR" dirty="0"/>
              <a:t>valores acima de ¥1 bilhão, associados a propriedades de luxo.</a:t>
            </a:r>
          </a:p>
          <a:p>
            <a:endParaRPr lang="pt-BR" dirty="0"/>
          </a:p>
          <a:p>
            <a:r>
              <a:rPr lang="pt-BR" dirty="0"/>
              <a:t>Esses pontos extremos foram analisados e mantidos no </a:t>
            </a:r>
            <a:r>
              <a:rPr lang="pt-BR" dirty="0" err="1"/>
              <a:t>dataset</a:t>
            </a:r>
            <a:r>
              <a:rPr lang="pt-BR" dirty="0"/>
              <a:t>, pois refletem comportamentos reais do mercado imobiliário e não erros de medição.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31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Candara" panose="020E0502030303020204" pitchFamily="34" charset="0"/>
              </a:rPr>
              <a:t>Feature engineering</a:t>
            </a:r>
            <a:endParaRPr lang="pt-BR" sz="52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13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0D959-40AC-CAC6-FF3C-5ACEC3F7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7" y="275475"/>
            <a:ext cx="6285260" cy="10624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andara" panose="020E0502030303020204" pitchFamily="34" charset="0"/>
              </a:rPr>
              <a:t>Feature engineering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6717498C-2D47-6054-1B0E-60D499966A82}"/>
              </a:ext>
            </a:extLst>
          </p:cNvPr>
          <p:cNvSpPr txBox="1">
            <a:spLocks/>
          </p:cNvSpPr>
          <p:nvPr/>
        </p:nvSpPr>
        <p:spPr>
          <a:xfrm>
            <a:off x="6646968" y="3429000"/>
            <a:ext cx="5430237" cy="3019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Codificação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com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LabelEncoder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en-US" sz="2000" b="1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Transformação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variaveis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categoricas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para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númericas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en-US" sz="2000" b="1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Seleção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de features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mais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correlacionadas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 com </a:t>
            </a:r>
            <a:r>
              <a:rPr lang="en-US" sz="2000" b="1" dirty="0" err="1">
                <a:solidFill>
                  <a:schemeClr val="tx2"/>
                </a:solidFill>
                <a:latin typeface="Candara" panose="020E0502030303020204" pitchFamily="34" charset="0"/>
              </a:rPr>
              <a:t>TradePrice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en-US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9A3A9D-3B46-A422-5EEF-80D29AFB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7" y="1111321"/>
            <a:ext cx="6111065" cy="5561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9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7C102-7A6C-3A40-108B-C7A9FA9F4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2830834"/>
            <a:ext cx="10684151" cy="1196332"/>
          </a:xfrm>
        </p:spPr>
        <p:txBody>
          <a:bodyPr anchor="b">
            <a:normAutofit/>
          </a:bodyPr>
          <a:lstStyle/>
          <a:p>
            <a:r>
              <a:rPr lang="pt-BR" sz="5200" b="1" dirty="0">
                <a:solidFill>
                  <a:schemeClr val="tx2"/>
                </a:solidFill>
              </a:rPr>
              <a:t>Análise Exploratória de dados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87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3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3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8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633</Words>
  <Application>Microsoft Office PowerPoint</Application>
  <PresentationFormat>Widescreen</PresentationFormat>
  <Paragraphs>100</Paragraphs>
  <Slides>24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Candara</vt:lpstr>
      <vt:lpstr>Corbel</vt:lpstr>
      <vt:lpstr>Tema do Office</vt:lpstr>
      <vt:lpstr>Case Técnico – Predição de Preços de Imóveis em Tokyo</vt:lpstr>
      <vt:lpstr>Objetivo do Projeto</vt:lpstr>
      <vt:lpstr>Arquitetura da Solução (Pipeline ML)</vt:lpstr>
      <vt:lpstr>Apresentação do PowerPoint</vt:lpstr>
      <vt:lpstr>Análise de Outliers </vt:lpstr>
      <vt:lpstr>Apresentação do PowerPoint</vt:lpstr>
      <vt:lpstr>Feature engineering</vt:lpstr>
      <vt:lpstr>Feature engineering</vt:lpstr>
      <vt:lpstr>Análise Exploratória de dados</vt:lpstr>
      <vt:lpstr>Apresentação do PowerPoint</vt:lpstr>
      <vt:lpstr>Apresentação do PowerPoint</vt:lpstr>
      <vt:lpstr>Análise de correlação</vt:lpstr>
      <vt:lpstr>Análise Correlação</vt:lpstr>
      <vt:lpstr>Machine Learning </vt:lpstr>
      <vt:lpstr>Modelos testados: Gradient Boosting, RandomForest, XGBoost, LightGBM.  Métricas utilizadas: RMSLE, MAPE, R².  Resultado: GradientBoosting obteve melhor desempenho. </vt:lpstr>
      <vt:lpstr>Importâncias de Features</vt:lpstr>
      <vt:lpstr>Apresentação do PowerPoint</vt:lpstr>
      <vt:lpstr>Resultados finais </vt:lpstr>
      <vt:lpstr>Apresentação do PowerPoint</vt:lpstr>
      <vt:lpstr>Apresentação do PowerPoint</vt:lpstr>
      <vt:lpstr>Previsões Finais e Exportação</vt:lpstr>
      <vt:lpstr>Conclusão e Próximos Passos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linguagem natural</dc:title>
  <dc:creator>Rafael Henrique Gallo</dc:creator>
  <cp:lastModifiedBy>Rafael Gallo</cp:lastModifiedBy>
  <cp:revision>2</cp:revision>
  <dcterms:created xsi:type="dcterms:W3CDTF">2025-09-26T19:08:48Z</dcterms:created>
  <dcterms:modified xsi:type="dcterms:W3CDTF">2025-10-20T00:55:34Z</dcterms:modified>
</cp:coreProperties>
</file>